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21"/>
  </p:notesMasterIdLst>
  <p:handoutMasterIdLst>
    <p:handoutMasterId r:id="rId22"/>
  </p:handoutMasterIdLst>
  <p:sldIdLst>
    <p:sldId id="257" r:id="rId3"/>
    <p:sldId id="432" r:id="rId4"/>
    <p:sldId id="437" r:id="rId5"/>
    <p:sldId id="379" r:id="rId6"/>
    <p:sldId id="296" r:id="rId7"/>
    <p:sldId id="433" r:id="rId8"/>
    <p:sldId id="427" r:id="rId9"/>
    <p:sldId id="438" r:id="rId10"/>
    <p:sldId id="381" r:id="rId11"/>
    <p:sldId id="382" r:id="rId12"/>
    <p:sldId id="384" r:id="rId13"/>
    <p:sldId id="383" r:id="rId14"/>
    <p:sldId id="389" r:id="rId15"/>
    <p:sldId id="429" r:id="rId16"/>
    <p:sldId id="436" r:id="rId17"/>
    <p:sldId id="376" r:id="rId18"/>
    <p:sldId id="406" r:id="rId19"/>
    <p:sldId id="420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194D89"/>
    <a:srgbClr val="1A58AC"/>
    <a:srgbClr val="9BA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6" autoAdjust="0"/>
    <p:restoredTop sz="75036" autoAdjust="0"/>
  </p:normalViewPr>
  <p:slideViewPr>
    <p:cSldViewPr snapToGrid="0" snapToObjects="1">
      <p:cViewPr>
        <p:scale>
          <a:sx n="100" d="100"/>
          <a:sy n="100" d="100"/>
        </p:scale>
        <p:origin x="-1512" y="-80"/>
      </p:cViewPr>
      <p:guideLst>
        <p:guide orient="horz" pos="161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52E28-201C-A144-8438-2CED5D57054B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04C1C-898C-9842-9929-5570F7D6B4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619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5BACA-EDA5-4D4B-86D8-6400CC4193AE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BF187-627F-6044-B442-C0B38159A9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187-627F-6044-B442-C0B38159A90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187-627F-6044-B442-C0B38159A90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6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187-627F-6044-B442-C0B38159A90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Tx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187-627F-6044-B442-C0B38159A90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1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BF187-627F-6044-B442-C0B38159A90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82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Shape 7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2" name="Shape 7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aseline="0" dirty="0" smtClean="0">
              <a:solidFill>
                <a:srgbClr val="FFFFFF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2625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203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215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20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7769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0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716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5329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640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458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401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16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8927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7873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650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203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6215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3" y="4749850"/>
            <a:ext cx="548699" cy="39352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69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32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4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8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10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92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8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5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EF24-44D5-4A4A-9469-85D308229649}" type="datetimeFigureOut">
              <a:rPr lang="en-US" smtClean="0"/>
              <a:t>10/28/16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D6487-2B0D-894B-A307-FF8D23BF03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8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0EF24-44D5-4A4A-9469-85D30822964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D6487-2B0D-894B-A307-FF8D23BF03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128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4.em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-slide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2" y="-34908"/>
            <a:ext cx="9220339" cy="5187251"/>
          </a:xfrm>
          <a:prstGeom prst="rect">
            <a:avLst/>
          </a:prstGeom>
        </p:spPr>
      </p:pic>
      <p:pic>
        <p:nvPicPr>
          <p:cNvPr id="6" name="Picture 5" descr="Surfrider-Foundation_Logo-H-Wh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161" y="546100"/>
            <a:ext cx="3939795" cy="15388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88667" y="2084972"/>
            <a:ext cx="1980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SOCIAL MEDIA 2016-2017 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2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GRAPHY_SCOTT_WINER42.JPG"/>
          <p:cNvPicPr>
            <a:picLocks noChangeAspect="1"/>
          </p:cNvPicPr>
          <p:nvPr/>
        </p:nvPicPr>
        <p:blipFill rotWithShape="1">
          <a:blip r:embed="rId3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8334"/>
          <a:stretch/>
        </p:blipFill>
        <p:spPr>
          <a:xfrm>
            <a:off x="0" y="-1"/>
            <a:ext cx="9220200" cy="5143501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2800" dirty="0" smtClean="0">
                <a:solidFill>
                  <a:srgbClr val="000000"/>
                </a:solidFill>
                <a:latin typeface="Bebas Neue Bold"/>
                <a:ea typeface="Open Sans" charset="0"/>
                <a:cs typeface="Bebas Neue Bold"/>
              </a:rPr>
              <a:t>B. Create pattern of frequency</a:t>
            </a:r>
            <a:endParaRPr lang="en-US" sz="2800" dirty="0">
              <a:solidFill>
                <a:srgbClr val="000000"/>
              </a:solidFill>
              <a:latin typeface="Bebas Neue Bold"/>
              <a:ea typeface="Open Sans" charset="0"/>
              <a:cs typeface="Bebas Neue Bold"/>
            </a:endParaRPr>
          </a:p>
        </p:txBody>
      </p:sp>
      <p:pic>
        <p:nvPicPr>
          <p:cNvPr id="5" name="Picture 4" descr="Screen Shot 2016-10-23 at 7.57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69" y="770954"/>
            <a:ext cx="6554968" cy="19255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7800" y="2926158"/>
            <a:ext cx="8839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Facebook: </a:t>
            </a:r>
            <a:r>
              <a:rPr lang="en-US" dirty="0"/>
              <a:t>Sunrise (around peak time of </a:t>
            </a:r>
            <a:r>
              <a:rPr lang="en-US" dirty="0" smtClean="0"/>
              <a:t>8-9:30am</a:t>
            </a:r>
            <a:r>
              <a:rPr lang="en-US" dirty="0"/>
              <a:t>) and Sunset (between 5-6:30pm)</a:t>
            </a:r>
          </a:p>
          <a:p>
            <a:endParaRPr lang="en-US" sz="1200" dirty="0"/>
          </a:p>
          <a:p>
            <a:r>
              <a:rPr lang="en-US" b="1" dirty="0"/>
              <a:t>Instagram: </a:t>
            </a:r>
            <a:r>
              <a:rPr lang="en-US" dirty="0"/>
              <a:t>engagement at all times of day, sometimes later in afternoon to align with Sunset FB post, what’s more important is engaging content (video</a:t>
            </a:r>
            <a:r>
              <a:rPr lang="en-US" dirty="0" smtClean="0"/>
              <a:t>, images that are </a:t>
            </a:r>
            <a:r>
              <a:rPr lang="en-US" dirty="0"/>
              <a:t>visually </a:t>
            </a:r>
            <a:r>
              <a:rPr lang="en-US" dirty="0" smtClean="0"/>
              <a:t>compelling, </a:t>
            </a:r>
            <a:r>
              <a:rPr lang="en-US" dirty="0"/>
              <a:t>unique </a:t>
            </a:r>
            <a:r>
              <a:rPr lang="en-US" dirty="0" smtClean="0"/>
              <a:t>or have a bit of humor)</a:t>
            </a:r>
          </a:p>
          <a:p>
            <a:endParaRPr lang="en-US" sz="1200" dirty="0"/>
          </a:p>
          <a:p>
            <a:r>
              <a:rPr lang="en-US" b="1" dirty="0"/>
              <a:t>Twitter: </a:t>
            </a:r>
            <a:r>
              <a:rPr lang="en-US" dirty="0"/>
              <a:t>Multiple throughout the day, generally during work day </a:t>
            </a:r>
            <a:r>
              <a:rPr lang="en-US" dirty="0" smtClean="0"/>
              <a:t>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2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9422523.jpg"/>
          <p:cNvPicPr>
            <a:picLocks noChangeAspect="1"/>
          </p:cNvPicPr>
          <p:nvPr/>
        </p:nvPicPr>
        <p:blipFill rotWithShape="1">
          <a:blip r:embed="rId3" cstate="screen">
            <a:alphaModFix amt="49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329" t="2463" r="4724" b="233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1464369" y="165100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4000" b="1" dirty="0" smtClean="0">
                <a:latin typeface="Bebas Neue Bold"/>
                <a:ea typeface="Open Sans" charset="0"/>
                <a:cs typeface="Bebas Neue Bold"/>
              </a:rPr>
              <a:t>C. Plan before posting</a:t>
            </a:r>
            <a:endParaRPr lang="en-US" sz="4000" dirty="0"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700" y="889770"/>
            <a:ext cx="8648700" cy="3647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 </a:t>
            </a:r>
            <a:r>
              <a:rPr lang="en-US" sz="2800" dirty="0" smtClean="0"/>
              <a:t>    </a:t>
            </a:r>
            <a:r>
              <a:rPr lang="en-US" sz="2400" b="1" dirty="0" smtClean="0"/>
              <a:t>Questions to ask:</a:t>
            </a:r>
            <a:r>
              <a:rPr lang="en-US" sz="2400" dirty="0"/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Relevance to mission/ vision?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 Relevant to our audience (or how do we need to modify 	messaging so it is relevant)?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Does this tie into performance goals (ie. Sharing news, 	volunteer recruitment, partner recognition, etc. 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Will post help </a:t>
            </a:r>
            <a:r>
              <a:rPr lang="en-US" sz="2400" dirty="0"/>
              <a:t>to move people in a direction of </a:t>
            </a:r>
            <a:r>
              <a:rPr lang="en-US" sz="2400" dirty="0" smtClean="0"/>
              <a:t>action, 	motivation, or change?</a:t>
            </a:r>
          </a:p>
          <a:p>
            <a:pPr algn="ctr">
              <a:lnSpc>
                <a:spcPct val="130000"/>
              </a:lnSpc>
            </a:pPr>
            <a:endParaRPr lang="en-US" sz="2800" dirty="0" smtClean="0"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150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2160385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r="13080" b="56375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279400" y="180019"/>
            <a:ext cx="8191499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Bebas Neue Bold"/>
                <a:ea typeface="Open Sans" charset="0"/>
                <a:cs typeface="Bebas Neue Bold"/>
              </a:rPr>
              <a:t>Understand audience behavior: what works? </a:t>
            </a:r>
            <a:r>
              <a:rPr lang="en-US" sz="1600" b="1" dirty="0" smtClean="0">
                <a:solidFill>
                  <a:schemeClr val="bg1"/>
                </a:solidFill>
                <a:latin typeface="Bebas Neue Bold"/>
                <a:ea typeface="Open Sans" charset="0"/>
                <a:cs typeface="Bebas Neue Bold"/>
              </a:rPr>
              <a:t>(</a:t>
            </a:r>
            <a:r>
              <a:rPr lang="en-US" sz="1400" b="1" dirty="0" smtClean="0">
                <a:solidFill>
                  <a:schemeClr val="bg1"/>
                </a:solidFill>
                <a:latin typeface="Bebas Neue Bold"/>
                <a:ea typeface="Open Sans" charset="0"/>
                <a:cs typeface="Bebas Neue Bold"/>
              </a:rPr>
              <a:t>Shareable, surprising, new perspective, funny or video)</a:t>
            </a:r>
            <a:endParaRPr lang="en-US" sz="1400" dirty="0">
              <a:solidFill>
                <a:schemeClr val="bg1"/>
              </a:solidFill>
              <a:latin typeface="Bebas Neue Bold"/>
              <a:ea typeface="Open Sans" charset="0"/>
              <a:cs typeface="Bebas Neue Bold"/>
            </a:endParaRPr>
          </a:p>
        </p:txBody>
      </p:sp>
      <p:pic>
        <p:nvPicPr>
          <p:cNvPr id="2" name="Picture 1" descr="Screen Shot 2016-10-25 at 5.23.5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60" y="2962410"/>
            <a:ext cx="3416300" cy="1897944"/>
          </a:xfrm>
          <a:prstGeom prst="rect">
            <a:avLst/>
          </a:prstGeom>
        </p:spPr>
      </p:pic>
      <p:pic>
        <p:nvPicPr>
          <p:cNvPr id="3" name="Picture 2" descr="Screen Shot 2016-10-25 at 5.26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1" y="1138635"/>
            <a:ext cx="2953359" cy="3647550"/>
          </a:xfrm>
          <a:prstGeom prst="rect">
            <a:avLst/>
          </a:prstGeom>
        </p:spPr>
      </p:pic>
      <p:pic>
        <p:nvPicPr>
          <p:cNvPr id="5" name="Picture 4" descr="Screen Shot 2016-10-23 at 7.15.3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60" y="1526031"/>
            <a:ext cx="2672185" cy="3260154"/>
          </a:xfrm>
          <a:prstGeom prst="rect">
            <a:avLst/>
          </a:prstGeom>
        </p:spPr>
      </p:pic>
      <p:pic>
        <p:nvPicPr>
          <p:cNvPr id="8" name="Picture 7" descr="Screen Shot 2016-10-19 at 4.31.3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945008"/>
            <a:ext cx="2681849" cy="18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37474352.jpg"/>
          <p:cNvPicPr>
            <a:picLocks noChangeAspect="1"/>
          </p:cNvPicPr>
          <p:nvPr/>
        </p:nvPicPr>
        <p:blipFill rotWithShape="1">
          <a:blip r:embed="rId3" cstate="screen">
            <a:alphaModFix amt="4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0" t="32768" r="7001"/>
          <a:stretch/>
        </p:blipFill>
        <p:spPr>
          <a:xfrm>
            <a:off x="0" y="0"/>
            <a:ext cx="9144000" cy="5194299"/>
          </a:xfrm>
          <a:prstGeom prst="rect">
            <a:avLst/>
          </a:prstGeom>
        </p:spPr>
      </p:pic>
      <p:sp>
        <p:nvSpPr>
          <p:cNvPr id="10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 smtClean="0">
                <a:solidFill>
                  <a:schemeClr val="bg1"/>
                </a:solidFill>
                <a:latin typeface="Bebas Neue Bold"/>
                <a:ea typeface="Open Sans" charset="0"/>
                <a:cs typeface="Bebas Neue Bold"/>
              </a:rPr>
              <a:t> </a:t>
            </a:r>
            <a:r>
              <a:rPr lang="en-US" sz="2800" b="1" dirty="0" smtClean="0">
                <a:latin typeface="Bebas Neue Bold"/>
                <a:ea typeface="Open Sans" charset="0"/>
                <a:cs typeface="Bebas Neue Bold"/>
              </a:rPr>
              <a:t> Understanding audience behavior: what doesn</a:t>
            </a:r>
            <a:r>
              <a:rPr lang="uk-UA" sz="2800" b="1" dirty="0" smtClean="0">
                <a:latin typeface="Bebas Neue Bold"/>
                <a:ea typeface="Open Sans" charset="0"/>
                <a:cs typeface="Bebas Neue Bold"/>
              </a:rPr>
              <a:t>’</a:t>
            </a:r>
            <a:r>
              <a:rPr lang="en-US" sz="2800" b="1" dirty="0" smtClean="0">
                <a:latin typeface="Bebas Neue Bold"/>
                <a:ea typeface="Open Sans" charset="0"/>
                <a:cs typeface="Bebas Neue Bold"/>
              </a:rPr>
              <a:t>t work? </a:t>
            </a:r>
            <a:endParaRPr lang="en-US" sz="2800" b="1" dirty="0">
              <a:latin typeface="Bebas Neue Bold"/>
              <a:ea typeface="Open Sans" charset="0"/>
              <a:cs typeface="Bebas Neue Bold"/>
            </a:endParaRPr>
          </a:p>
        </p:txBody>
      </p:sp>
      <p:pic>
        <p:nvPicPr>
          <p:cNvPr id="4" name="Picture 3" descr="Screen Shot 2016-10-26 at 3.23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677" y="1536700"/>
            <a:ext cx="3535023" cy="3606800"/>
          </a:xfrm>
          <a:prstGeom prst="rect">
            <a:avLst/>
          </a:prstGeom>
        </p:spPr>
      </p:pic>
      <p:pic>
        <p:nvPicPr>
          <p:cNvPr id="6" name="Picture 5" descr="Screen Shot 2016-10-26 at 3.22.4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096"/>
            <a:ext cx="4170757" cy="3133154"/>
          </a:xfrm>
          <a:prstGeom prst="rect">
            <a:avLst/>
          </a:prstGeom>
        </p:spPr>
      </p:pic>
      <p:pic>
        <p:nvPicPr>
          <p:cNvPr id="7" name="Picture 6" descr="Screen Shot 2016-10-26 at 3.58.47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320" y="1202754"/>
            <a:ext cx="2390529" cy="2927350"/>
          </a:xfrm>
          <a:prstGeom prst="rect">
            <a:avLst/>
          </a:prstGeom>
        </p:spPr>
      </p:pic>
      <p:pic>
        <p:nvPicPr>
          <p:cNvPr id="3" name="Picture 2" descr="Screen Shot 2016-10-28 at 5.43.34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50799"/>
            <a:ext cx="91468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7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Y_SCOTT_WINER2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72" t="13352" b="287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508000" y="180019"/>
            <a:ext cx="8509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 smtClean="0">
                <a:solidFill>
                  <a:schemeClr val="bg1"/>
                </a:solidFill>
                <a:latin typeface="Bebas Neue Bold"/>
                <a:ea typeface="Open Sans" charset="0"/>
                <a:cs typeface="Bebas Neue Bold"/>
              </a:rPr>
              <a:t>Tips for increasing engagement &amp; ROI </a:t>
            </a:r>
            <a:endParaRPr lang="en-US" sz="3200" b="1" dirty="0">
              <a:solidFill>
                <a:schemeClr val="bg1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89200" y="715469"/>
            <a:ext cx="6654800" cy="58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en-US" sz="1600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    </a:t>
            </a:r>
            <a:r>
              <a:rPr lang="en-US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1. Increase </a:t>
            </a:r>
            <a:r>
              <a:rPr lang="en-US" dirty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and diversify </a:t>
            </a:r>
            <a:r>
              <a:rPr lang="en-US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hashtags</a:t>
            </a:r>
          </a:p>
          <a:p>
            <a:pPr>
              <a:buSzPct val="25000"/>
            </a:pPr>
            <a:endParaRPr lang="en-US" sz="1000" dirty="0" smtClean="0">
              <a:solidFill>
                <a:schemeClr val="bg1"/>
              </a:solidFill>
              <a:latin typeface="+mj-lt"/>
              <a:ea typeface="Open Sans" charset="0"/>
              <a:cs typeface="Bebas Neue Bold"/>
            </a:endParaRPr>
          </a:p>
          <a:p>
            <a:pPr>
              <a:buSzPct val="25000"/>
            </a:pPr>
            <a:r>
              <a:rPr lang="en-US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    2. Identify </a:t>
            </a:r>
            <a:r>
              <a:rPr lang="en-US" dirty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social influencers</a:t>
            </a:r>
            <a:endParaRPr lang="en-US" dirty="0">
              <a:solidFill>
                <a:schemeClr val="bg1"/>
              </a:solidFill>
              <a:latin typeface="+mj-lt"/>
              <a:cs typeface="Montserrat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3. Geotarget messages through tools such as Hootsuite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4. Tag any partners/ organizations involved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5. 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Identify trigger points and determine topics and content that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	draws audience attention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 6. Invite 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conversation – ask questions or invite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feedback</a:t>
            </a:r>
            <a:endParaRPr lang="en-US" dirty="0">
              <a:solidFill>
                <a:schemeClr val="bg1"/>
              </a:solidFill>
              <a:latin typeface="+mj-lt"/>
              <a:cs typeface="Montserrat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 7. Share results 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or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data 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from beach cleanups, quantify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results,      	or promote events to motivate audience to 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get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	involved</a:t>
            </a: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. </a:t>
            </a:r>
            <a:endParaRPr lang="en-US" dirty="0" smtClean="0">
              <a:solidFill>
                <a:schemeClr val="bg1"/>
              </a:solidFill>
              <a:latin typeface="+mj-lt"/>
              <a:cs typeface="Montserrat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   8. Track and modify messaging based on reach and engagement     	metrics; ultimately want long-term engaged communities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Montserra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+mj-lt"/>
                <a:cs typeface="Montserrat"/>
              </a:rPr>
              <a:t>  </a:t>
            </a:r>
            <a:endParaRPr lang="en-US" dirty="0">
              <a:solidFill>
                <a:schemeClr val="bg1"/>
              </a:solidFill>
              <a:latin typeface="+mj-lt"/>
              <a:cs typeface="Montserrat"/>
            </a:endParaRPr>
          </a:p>
          <a:p>
            <a:pPr>
              <a:lnSpc>
                <a:spcPct val="130000"/>
              </a:lnSpc>
            </a:pPr>
            <a:endParaRPr lang="en-US" sz="2400" dirty="0" smtClean="0">
              <a:solidFill>
                <a:srgbClr val="000000"/>
              </a:solidFill>
              <a:latin typeface="Montserrat"/>
              <a:cs typeface="Montserrat"/>
            </a:endParaRPr>
          </a:p>
          <a:p>
            <a:pPr>
              <a:lnSpc>
                <a:spcPct val="130000"/>
              </a:lnSpc>
            </a:pPr>
            <a:endParaRPr lang="en-US" sz="2400" dirty="0">
              <a:solidFill>
                <a:srgbClr val="000000"/>
              </a:solidFill>
              <a:latin typeface="Montserrat"/>
              <a:cs typeface="Montserrat"/>
            </a:endParaRPr>
          </a:p>
          <a:p>
            <a:pPr>
              <a:lnSpc>
                <a:spcPct val="130000"/>
              </a:lnSpc>
            </a:pPr>
            <a:endParaRPr lang="en-US" sz="2400" dirty="0">
              <a:solidFill>
                <a:schemeClr val="bg1"/>
              </a:solidFill>
              <a:cs typeface="Montserrat"/>
            </a:endParaRPr>
          </a:p>
        </p:txBody>
      </p:sp>
      <p:pic>
        <p:nvPicPr>
          <p:cNvPr id="4" name="Picture 3" descr="Screen Shot 2016-10-28 at 5.42.4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5882"/>
            <a:ext cx="9199199" cy="517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0703580.jpg"/>
          <p:cNvPicPr>
            <a:picLocks noChangeAspect="1"/>
          </p:cNvPicPr>
          <p:nvPr/>
        </p:nvPicPr>
        <p:blipFill rotWithShape="1">
          <a:blip r:embed="rId3" cstate="screen">
            <a:alphaModFix amt="4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6" t="18565" r="26333" b="274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Shape 171"/>
          <p:cNvSpPr txBox="1"/>
          <p:nvPr/>
        </p:nvSpPr>
        <p:spPr>
          <a:xfrm>
            <a:off x="1261169" y="138173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 smtClean="0">
                <a:solidFill>
                  <a:srgbClr val="000000"/>
                </a:solidFill>
                <a:latin typeface="Bebas Neue Bold"/>
                <a:ea typeface="Open Sans" charset="0"/>
                <a:cs typeface="Bebas Neue Bold"/>
              </a:rPr>
              <a:t>Social tools</a:t>
            </a:r>
            <a:endParaRPr lang="en-US" sz="3200" b="1" dirty="0">
              <a:solidFill>
                <a:srgbClr val="000000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306" y="578479"/>
            <a:ext cx="8203293" cy="4721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1. </a:t>
            </a:r>
            <a:r>
              <a:rPr lang="en-US" b="1" dirty="0" smtClean="0">
                <a:solidFill>
                  <a:srgbClr val="000000"/>
                </a:solidFill>
                <a:latin typeface="+mj-lt"/>
                <a:cs typeface="Montserrat"/>
              </a:rPr>
              <a:t>Hootsuite: 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free up to three channels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cs typeface="Montserrat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rack followers, tags and influencers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Conduct analysis of social posts and trending topics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Key metrics: reach, shares and total engagement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  <a:cs typeface="Montserrat"/>
              </a:rPr>
              <a:t>Geotarget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+mj-lt"/>
              <a:cs typeface="Montserrat"/>
            </a:endParaRPr>
          </a:p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000000"/>
                </a:solidFill>
                <a:cs typeface="Montserrat"/>
              </a:rPr>
              <a:t>2. </a:t>
            </a:r>
            <a:r>
              <a:rPr lang="en-US" b="1" dirty="0" smtClean="0">
                <a:solidFill>
                  <a:srgbClr val="000000"/>
                </a:solidFill>
                <a:cs typeface="Montserrat"/>
              </a:rPr>
              <a:t>Social </a:t>
            </a:r>
            <a:r>
              <a:rPr lang="en-US" b="1" dirty="0">
                <a:solidFill>
                  <a:srgbClr val="000000"/>
                </a:solidFill>
                <a:cs typeface="Montserrat"/>
              </a:rPr>
              <a:t>media toolkits: </a:t>
            </a:r>
            <a:endParaRPr lang="en-US" b="1" dirty="0" smtClean="0">
              <a:solidFill>
                <a:srgbClr val="000000"/>
              </a:solidFill>
              <a:cs typeface="Montserrat"/>
            </a:endParaRP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cs typeface="Montserrat"/>
              </a:rPr>
              <a:t>D</a:t>
            </a:r>
            <a:r>
              <a:rPr lang="en-US" dirty="0" smtClean="0">
                <a:solidFill>
                  <a:srgbClr val="000000"/>
                </a:solidFill>
                <a:cs typeface="Montserrat"/>
              </a:rPr>
              <a:t>eveloped for days of activation, campaigns and partnerships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cs typeface="Montserrat"/>
              </a:rPr>
              <a:t>We are generating these for each month, which will be stored on the </a:t>
            </a:r>
            <a:r>
              <a:rPr lang="en-US" dirty="0">
                <a:solidFill>
                  <a:srgbClr val="000000"/>
                </a:solidFill>
                <a:cs typeface="Montserrat"/>
              </a:rPr>
              <a:t>brand portal in addition to staff and chapter </a:t>
            </a:r>
            <a:r>
              <a:rPr lang="en-US" dirty="0" smtClean="0">
                <a:solidFill>
                  <a:srgbClr val="000000"/>
                </a:solidFill>
                <a:cs typeface="Montserrat"/>
              </a:rPr>
              <a:t>net.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cs typeface="Montserrat"/>
              </a:rPr>
              <a:t>We will also maintain resources and tips for social channels in that location </a:t>
            </a:r>
          </a:p>
          <a:p>
            <a:pPr marL="742950" lvl="1" indent="-285750">
              <a:lnSpc>
                <a:spcPct val="130000"/>
              </a:lnSpc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+mj-lt"/>
              <a:cs typeface="Montserrat"/>
            </a:endParaRPr>
          </a:p>
          <a:p>
            <a:pPr lvl="1">
              <a:lnSpc>
                <a:spcPct val="130000"/>
              </a:lnSpc>
            </a:pPr>
            <a:endParaRPr lang="en-US" sz="1600" dirty="0">
              <a:solidFill>
                <a:srgbClr val="000000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4218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237474352.jpg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0" t="32768" r="7001"/>
          <a:stretch/>
        </p:blipFill>
        <p:spPr>
          <a:xfrm>
            <a:off x="0" y="0"/>
            <a:ext cx="9144000" cy="5194299"/>
          </a:xfrm>
          <a:prstGeom prst="rect">
            <a:avLst/>
          </a:prstGeom>
        </p:spPr>
      </p:pic>
      <p:sp>
        <p:nvSpPr>
          <p:cNvPr id="10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 smtClean="0">
                <a:solidFill>
                  <a:srgbClr val="000000"/>
                </a:solidFill>
                <a:latin typeface="Bebas Neue Bold"/>
                <a:ea typeface="Open Sans" charset="0"/>
                <a:cs typeface="Bebas Neue Bold"/>
              </a:rPr>
              <a:t>Where are we heading? </a:t>
            </a:r>
          </a:p>
          <a:p>
            <a:pPr algn="ctr">
              <a:buSzPct val="25000"/>
            </a:pPr>
            <a:r>
              <a:rPr lang="en-US" sz="2000" b="1" dirty="0" smtClean="0">
                <a:solidFill>
                  <a:srgbClr val="000000"/>
                </a:solidFill>
                <a:latin typeface="Bebas Neue Bold"/>
                <a:ea typeface="Open Sans" charset="0"/>
                <a:cs typeface="Bebas Neue Bold"/>
              </a:rPr>
              <a:t>2017 and beyond..</a:t>
            </a:r>
            <a:endParaRPr lang="en-US" sz="2000" dirty="0">
              <a:solidFill>
                <a:srgbClr val="000000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" y="1365879"/>
            <a:ext cx="8877300" cy="3236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Montserrat"/>
                <a:cs typeface="Montserrat"/>
              </a:rPr>
              <a:t>Setting up social channels for success: </a:t>
            </a:r>
          </a:p>
          <a:p>
            <a:pPr algn="ctr">
              <a:lnSpc>
                <a:spcPct val="130000"/>
              </a:lnSpc>
            </a:pPr>
            <a:endParaRPr lang="en-US" sz="2400" dirty="0" smtClean="0">
              <a:solidFill>
                <a:srgbClr val="000000"/>
              </a:solidFill>
              <a:latin typeface="Montserrat"/>
              <a:cs typeface="Montserrat"/>
            </a:endParaRP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SNAPCHAT to engage Millenials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INSTAGRAM STORIES competitive with Snapchat</a:t>
            </a: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landscape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LINKEDIN to reach target audience of partners, businesses, media and potential funders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Video content – bridge to virtual reality </a:t>
            </a:r>
          </a:p>
        </p:txBody>
      </p:sp>
    </p:spTree>
    <p:extLst>
      <p:ext uri="{BB962C8B-B14F-4D97-AF65-F5344CB8AC3E}">
        <p14:creationId xmlns:p14="http://schemas.microsoft.com/office/powerpoint/2010/main" val="4777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utterstock_17969467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271" b="135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4400" dirty="0" smtClean="0">
                <a:solidFill>
                  <a:srgbClr val="FFFFFF"/>
                </a:solidFill>
                <a:latin typeface="Bebas Neue Bold"/>
                <a:ea typeface="Open Sans" charset="0"/>
                <a:cs typeface="Bebas Neue Bold"/>
              </a:rPr>
              <a:t>And finally</a:t>
            </a:r>
            <a:r>
              <a:rPr lang="is-IS" sz="4400" dirty="0" smtClean="0">
                <a:solidFill>
                  <a:srgbClr val="FFFFFF"/>
                </a:solidFill>
                <a:latin typeface="Bebas Neue Bold"/>
                <a:ea typeface="Open Sans" charset="0"/>
                <a:cs typeface="Bebas Neue Bold"/>
              </a:rPr>
              <a:t>…</a:t>
            </a:r>
            <a:endParaRPr lang="en-US" sz="4400" dirty="0">
              <a:solidFill>
                <a:srgbClr val="FFFFFF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800" y="1073779"/>
            <a:ext cx="8470900" cy="3034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dirty="0" smtClean="0">
                <a:solidFill>
                  <a:srgbClr val="FFFFFF"/>
                </a:solidFill>
                <a:latin typeface="Montserrat"/>
                <a:cs typeface="Montserrat"/>
              </a:rPr>
              <a:t>“</a:t>
            </a:r>
            <a:r>
              <a:rPr lang="en-US" sz="2400" dirty="0" smtClean="0">
                <a:solidFill>
                  <a:srgbClr val="FFFFFF"/>
                </a:solidFill>
                <a:latin typeface="Montserrat"/>
                <a:cs typeface="Montserrat"/>
              </a:rPr>
              <a:t>Social Media is both an art and a science”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Montserrat"/>
                <a:cs typeface="Montserrat"/>
              </a:rPr>
              <a:t>Learn content that gets community talking 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Montserrat"/>
                <a:cs typeface="Montserrat"/>
              </a:rPr>
              <a:t>Set and budget time allocated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Montserrat"/>
                <a:cs typeface="Montserrat"/>
              </a:rPr>
              <a:t>Build sustainable strategy for long-term game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Montserrat"/>
                <a:cs typeface="Montserrat"/>
              </a:rPr>
              <a:t>Be true, human, honest, relevant and true to our mission.. And have fun with it!</a:t>
            </a:r>
          </a:p>
        </p:txBody>
      </p:sp>
    </p:spTree>
    <p:extLst>
      <p:ext uri="{BB962C8B-B14F-4D97-AF65-F5344CB8AC3E}">
        <p14:creationId xmlns:p14="http://schemas.microsoft.com/office/powerpoint/2010/main" val="6126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-slide-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20339" cy="5187251"/>
          </a:xfrm>
          <a:prstGeom prst="rect">
            <a:avLst/>
          </a:prstGeom>
        </p:spPr>
      </p:pic>
      <p:pic>
        <p:nvPicPr>
          <p:cNvPr id="4" name="Picture 3" descr="Surfrider-Foundation_Logo-V-White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20" y="-170502"/>
            <a:ext cx="1927771" cy="1964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820" y="3912394"/>
            <a:ext cx="43121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Montserrat"/>
                <a:cs typeface="Montserrat"/>
              </a:rPr>
              <a:t>Melissa Mefford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Montserrat"/>
                <a:cs typeface="Montserrat"/>
              </a:rPr>
              <a:t>mmefford@surfrider.org</a:t>
            </a:r>
          </a:p>
          <a:p>
            <a:endParaRPr lang="en-US" dirty="0">
              <a:latin typeface="Montserrat"/>
              <a:cs typeface="Montserra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41851" y="60898"/>
            <a:ext cx="2718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Bebas Neue Bold"/>
                <a:cs typeface="Bebas Neue Bold"/>
              </a:rPr>
              <a:t>Thank you!</a:t>
            </a:r>
          </a:p>
        </p:txBody>
      </p:sp>
      <p:pic>
        <p:nvPicPr>
          <p:cNvPr id="3" name="Picture 2" descr="Screen Shot 2016-10-25 at 3.02.01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1" y="1985925"/>
            <a:ext cx="4762500" cy="31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21603856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33" r="13080" b="563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279400" y="180019"/>
            <a:ext cx="8331200" cy="883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Bebas Neue Bold"/>
                <a:ea typeface="Open Sans" charset="0"/>
                <a:cs typeface="Bebas Neue Bold"/>
              </a:rPr>
              <a:t>Surfrider Foundation </a:t>
            </a:r>
          </a:p>
          <a:p>
            <a:pPr algn="ctr">
              <a:buSzPct val="25000"/>
            </a:pPr>
            <a:r>
              <a:rPr lang="en-US" sz="2800" b="1" dirty="0">
                <a:solidFill>
                  <a:srgbClr val="FFFFFF"/>
                </a:solidFill>
                <a:latin typeface="Bebas Neue Bold"/>
                <a:ea typeface="Open Sans" charset="0"/>
                <a:cs typeface="Bebas Neue Bold"/>
              </a:rPr>
              <a:t>Social Media 2016</a:t>
            </a:r>
            <a:endParaRPr lang="en-US" sz="2800" dirty="0">
              <a:solidFill>
                <a:srgbClr val="FFFFFF"/>
              </a:solidFill>
              <a:latin typeface="Bebas Neue Bold"/>
              <a:ea typeface="Open Sans" charset="0"/>
              <a:cs typeface="Bebas Neue Bold"/>
            </a:endParaRPr>
          </a:p>
          <a:p>
            <a:pPr algn="ctr">
              <a:buSzPct val="25000"/>
            </a:pPr>
            <a:endParaRPr lang="en-US" sz="1400" dirty="0">
              <a:solidFill>
                <a:schemeClr val="bg1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3500" y="1063054"/>
            <a:ext cx="6007100" cy="2599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1. Overview 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of national channels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A. Where 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are we now?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	B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. How we built our social 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strategy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2. Tips 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for increasing 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engagement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&amp; ROI</a:t>
            </a:r>
            <a:endParaRPr lang="en-US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3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. Social media tools and resources  </a:t>
            </a:r>
          </a:p>
          <a:p>
            <a:pPr>
              <a:lnSpc>
                <a:spcPct val="130000"/>
              </a:lnSpc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3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. W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here </a:t>
            </a: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are we heading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? 2017 and beyond</a:t>
            </a:r>
            <a:endParaRPr lang="en-US" dirty="0">
              <a:solidFill>
                <a:schemeClr val="bg1"/>
              </a:solidFill>
              <a:latin typeface="Montserrat"/>
              <a:cs typeface="Montserrat"/>
            </a:endParaRPr>
          </a:p>
          <a:p>
            <a:pPr>
              <a:lnSpc>
                <a:spcPct val="130000"/>
              </a:lnSpc>
            </a:pPr>
            <a:endParaRPr lang="en-US" dirty="0" smtClean="0">
              <a:solidFill>
                <a:schemeClr val="bg1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103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27 at 4.27.57 PM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313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0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GRAPHY_SCOTT_WINER37.JPG"/>
          <p:cNvPicPr>
            <a:picLocks noChangeAspect="1"/>
          </p:cNvPicPr>
          <p:nvPr/>
        </p:nvPicPr>
        <p:blipFill rotWithShape="1">
          <a:blip r:embed="rId3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6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382" t="14525" r="2206" b="16536"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  <p:sp>
        <p:nvSpPr>
          <p:cNvPr id="7" name="Shape 171"/>
          <p:cNvSpPr txBox="1"/>
          <p:nvPr/>
        </p:nvSpPr>
        <p:spPr>
          <a:xfrm>
            <a:off x="1667569" y="201673"/>
            <a:ext cx="6132000" cy="80162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600" b="1" dirty="0" smtClean="0">
                <a:solidFill>
                  <a:srgbClr val="000000"/>
                </a:solidFill>
                <a:latin typeface="+mj-lt"/>
                <a:ea typeface="Open Sans" charset="0"/>
                <a:cs typeface="Bebas Neue Bold"/>
              </a:rPr>
              <a:t>How we built our social strategy</a:t>
            </a:r>
            <a:endParaRPr lang="en-US" sz="3600" b="1" dirty="0">
              <a:solidFill>
                <a:srgbClr val="000000"/>
              </a:solidFill>
              <a:latin typeface="+mj-lt"/>
              <a:ea typeface="Open Sans" charset="0"/>
              <a:cs typeface="Bebas Neu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4400" y="749300"/>
            <a:ext cx="695960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Determined key performance goals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Decided on target audience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Identified channels based on social landscape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Created content strategy</a:t>
            </a:r>
          </a:p>
          <a:p>
            <a:pPr marL="914400" lvl="1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Define voice</a:t>
            </a:r>
          </a:p>
          <a:p>
            <a:pPr marL="914400" lvl="1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Create pattern of frequency</a:t>
            </a:r>
          </a:p>
          <a:p>
            <a:pPr marL="914400" lvl="1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Plan before posting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Analysis of audience behavior (what works)</a:t>
            </a:r>
          </a:p>
          <a:p>
            <a:pPr marL="457200" indent="-457200">
              <a:lnSpc>
                <a:spcPct val="130000"/>
              </a:lnSpc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Montserrat"/>
                <a:cs typeface="Montserrat"/>
              </a:rPr>
              <a:t>Track and measure results (no ROI without engagement)</a:t>
            </a:r>
          </a:p>
        </p:txBody>
      </p:sp>
    </p:spTree>
    <p:extLst>
      <p:ext uri="{BB962C8B-B14F-4D97-AF65-F5344CB8AC3E}">
        <p14:creationId xmlns:p14="http://schemas.microsoft.com/office/powerpoint/2010/main" val="11463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utterstock_2070358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96" t="18565" r="26333" b="2749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7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Key Performance Goals:</a:t>
            </a:r>
          </a:p>
          <a:p>
            <a:pPr algn="ctr">
              <a:buSzPct val="25000"/>
            </a:pPr>
            <a:r>
              <a:rPr lang="en-US" sz="3200" b="1" dirty="0" smtClean="0">
                <a:solidFill>
                  <a:schemeClr val="bg1"/>
                </a:solidFill>
                <a:latin typeface="+mj-lt"/>
                <a:ea typeface="Open Sans" charset="0"/>
                <a:cs typeface="Bebas Neue Bold"/>
              </a:rPr>
              <a:t>What do we want to achieve?</a:t>
            </a:r>
            <a:endParaRPr lang="en-US" sz="3200" dirty="0">
              <a:solidFill>
                <a:schemeClr val="bg1"/>
              </a:solidFill>
              <a:latin typeface="+mj-lt"/>
              <a:ea typeface="Open Sans" charset="0"/>
              <a:cs typeface="Bebas Neue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707" y="1518279"/>
            <a:ext cx="7682358" cy="295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Education about cause, mission and vision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Sharing news of organization on broader platform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Increased growth of followers and engagement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Volunteer recruitment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Partner recognition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Ambassador outreach 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Increased conversions in donations, memberships, 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bg1"/>
                </a:solidFill>
                <a:latin typeface="Montserrat"/>
                <a:cs typeface="Montserrat"/>
              </a:rPr>
              <a:t>	</a:t>
            </a:r>
            <a:r>
              <a:rPr lang="en-US" dirty="0" smtClean="0">
                <a:solidFill>
                  <a:schemeClr val="bg1"/>
                </a:solidFill>
                <a:latin typeface="Montserrat"/>
                <a:cs typeface="Montserrat"/>
              </a:rPr>
              <a:t>champions &amp; supporters</a:t>
            </a:r>
          </a:p>
        </p:txBody>
      </p:sp>
    </p:spTree>
    <p:extLst>
      <p:ext uri="{BB962C8B-B14F-4D97-AF65-F5344CB8AC3E}">
        <p14:creationId xmlns:p14="http://schemas.microsoft.com/office/powerpoint/2010/main" val="16489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GRAPHY_SCOTT_WINER42.JPG"/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9" b="8334"/>
          <a:stretch/>
        </p:blipFill>
        <p:spPr>
          <a:xfrm>
            <a:off x="-12700" y="0"/>
            <a:ext cx="9220200" cy="5143501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1480938" y="392936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2800" b="1" dirty="0" smtClean="0">
                <a:latin typeface="Bebas Neue Bold"/>
                <a:ea typeface="Open Sans" charset="0"/>
                <a:cs typeface="Bebas Neue Bold"/>
              </a:rPr>
              <a:t>Target </a:t>
            </a:r>
            <a:r>
              <a:rPr lang="en-US" sz="2800" b="1" dirty="0">
                <a:latin typeface="Bebas Neue Bold"/>
                <a:ea typeface="Open Sans" charset="0"/>
                <a:cs typeface="Bebas Neue Bold"/>
              </a:rPr>
              <a:t>audience: who do we want to reach?</a:t>
            </a:r>
            <a:endParaRPr lang="en-US" sz="2800" dirty="0"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1689098"/>
            <a:ext cx="8280400" cy="2276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Maintain solid foundation of current followers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Grow and diversify audience in terms of:</a:t>
            </a:r>
          </a:p>
          <a:p>
            <a:pPr>
              <a:lnSpc>
                <a:spcPct val="130000"/>
              </a:lnSpc>
            </a:pP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     </a:t>
            </a:r>
            <a:r>
              <a:rPr lang="en-US" sz="2200" dirty="0" smtClean="0">
                <a:solidFill>
                  <a:srgbClr val="000000"/>
                </a:solidFill>
                <a:latin typeface="Montserrat"/>
                <a:cs typeface="Montserrat"/>
              </a:rPr>
              <a:t> age</a:t>
            </a: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, background, location and activity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Connect with influencers, ambassadors and media</a:t>
            </a:r>
          </a:p>
          <a:p>
            <a:pPr marL="457200" indent="-457200">
              <a:lnSpc>
                <a:spcPct val="130000"/>
              </a:lnSpc>
              <a:buFont typeface="Arial"/>
              <a:buChar char="•"/>
            </a:pPr>
            <a:r>
              <a:rPr lang="en-US" sz="2200" dirty="0">
                <a:solidFill>
                  <a:srgbClr val="000000"/>
                </a:solidFill>
                <a:latin typeface="Montserrat"/>
                <a:cs typeface="Montserrat"/>
              </a:rPr>
              <a:t>To define new audience, identify personas to craft messaging </a:t>
            </a:r>
          </a:p>
        </p:txBody>
      </p:sp>
    </p:spTree>
    <p:extLst>
      <p:ext uri="{BB962C8B-B14F-4D97-AF65-F5344CB8AC3E}">
        <p14:creationId xmlns:p14="http://schemas.microsoft.com/office/powerpoint/2010/main" val="16772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6-10-26 at 3.33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479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41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0-27 at 4.38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97" y="0"/>
            <a:ext cx="91920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6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TOGRAPHY_SCOTT_WINER2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72" t="13352" b="287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71"/>
          <p:cNvSpPr txBox="1"/>
          <p:nvPr/>
        </p:nvSpPr>
        <p:spPr>
          <a:xfrm>
            <a:off x="1464369" y="180019"/>
            <a:ext cx="6132000" cy="7052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ctr">
              <a:buSzPct val="25000"/>
            </a:pPr>
            <a:r>
              <a:rPr lang="en-US" sz="3200" b="1" dirty="0" smtClean="0">
                <a:solidFill>
                  <a:srgbClr val="FFFFFF"/>
                </a:solidFill>
                <a:latin typeface="Bebas Neue Bold"/>
                <a:ea typeface="Open Sans" charset="0"/>
                <a:cs typeface="Bebas Neue Bold"/>
              </a:rPr>
              <a:t>Create content strategy</a:t>
            </a:r>
            <a:endParaRPr lang="en-US" sz="3200" dirty="0">
              <a:solidFill>
                <a:srgbClr val="FFFFFF"/>
              </a:solidFill>
              <a:latin typeface="Bebas Neue Bold"/>
              <a:ea typeface="Open Sans" charset="0"/>
              <a:cs typeface="Bebas Neue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307" y="984879"/>
            <a:ext cx="7682358" cy="371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Montserrat"/>
                <a:cs typeface="Montserrat"/>
              </a:rPr>
              <a:t>A. What’s your voice?</a:t>
            </a:r>
            <a:r>
              <a:rPr lang="en-US" b="1" dirty="0" smtClean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Passionate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Involved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Sarcastic/ snarky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Witty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Transformational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Informative 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Inspirational 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Aspirational </a:t>
            </a:r>
          </a:p>
          <a:p>
            <a:pPr marL="457200" indent="-457200" algn="ctr">
              <a:lnSpc>
                <a:spcPct val="13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Montserrat"/>
                <a:cs typeface="Montserrat"/>
              </a:rPr>
              <a:t>Solution-oriented</a:t>
            </a:r>
          </a:p>
        </p:txBody>
      </p:sp>
    </p:spTree>
    <p:extLst>
      <p:ext uri="{BB962C8B-B14F-4D97-AF65-F5344CB8AC3E}">
        <p14:creationId xmlns:p14="http://schemas.microsoft.com/office/powerpoint/2010/main" val="17284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8419</TotalTime>
  <Words>552</Words>
  <Application>Microsoft Macintosh PowerPoint</Application>
  <PresentationFormat>On-screen Show (16:9)</PresentationFormat>
  <Paragraphs>105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Ed Mazzarella</dc:creator>
  <cp:keywords/>
  <dc:description/>
  <cp:lastModifiedBy>Melissa Mefford</cp:lastModifiedBy>
  <cp:revision>325</cp:revision>
  <cp:lastPrinted>2015-08-10T16:51:05Z</cp:lastPrinted>
  <dcterms:created xsi:type="dcterms:W3CDTF">2015-07-28T18:32:19Z</dcterms:created>
  <dcterms:modified xsi:type="dcterms:W3CDTF">2016-10-28T19:10:06Z</dcterms:modified>
  <cp:category/>
</cp:coreProperties>
</file>